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9" r:id="rId6"/>
    <p:sldId id="284" r:id="rId7"/>
    <p:sldId id="318" r:id="rId8"/>
    <p:sldId id="305" r:id="rId9"/>
    <p:sldId id="306" r:id="rId10"/>
    <p:sldId id="285" r:id="rId11"/>
    <p:sldId id="307" r:id="rId12"/>
    <p:sldId id="308" r:id="rId13"/>
    <p:sldId id="309" r:id="rId14"/>
    <p:sldId id="310" r:id="rId15"/>
    <p:sldId id="311" r:id="rId16"/>
    <p:sldId id="313" r:id="rId17"/>
    <p:sldId id="316" r:id="rId18"/>
    <p:sldId id="317" r:id="rId19"/>
    <p:sldId id="319" r:id="rId20"/>
    <p:sldId id="320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等线" panose="02010600030101010101" pitchFamily="2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7" userDrawn="1">
          <p15:clr>
            <a:srgbClr val="A4A3A4"/>
          </p15:clr>
        </p15:guide>
        <p15:guide id="2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89">
          <p15:clr>
            <a:srgbClr val="A4A3A4"/>
          </p15:clr>
        </p15:guide>
        <p15:guide id="2" pos="2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F6A"/>
    <a:srgbClr val="F5EDE7"/>
    <a:srgbClr val="345F8A"/>
    <a:srgbClr val="F7F7F7"/>
    <a:srgbClr val="223D5A"/>
    <a:srgbClr val="58A8A6"/>
    <a:srgbClr val="89CFD1"/>
    <a:srgbClr val="F7D3DD"/>
    <a:srgbClr val="57A9A5"/>
    <a:srgbClr val="5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296" autoAdjust="0"/>
  </p:normalViewPr>
  <p:slideViewPr>
    <p:cSldViewPr snapToGrid="0">
      <p:cViewPr varScale="1">
        <p:scale>
          <a:sx n="67" d="100"/>
          <a:sy n="67" d="100"/>
        </p:scale>
        <p:origin x="704" y="48"/>
      </p:cViewPr>
      <p:guideLst>
        <p:guide orient="horz" pos="977"/>
        <p:guide pos="25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2452" y="84"/>
      </p:cViewPr>
      <p:guideLst>
        <p:guide orient="horz" pos="2789"/>
        <p:guide pos="218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ags" Target="tags/tag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734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95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8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41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6180" y="4613569"/>
            <a:ext cx="2057400" cy="27384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A56AE801-7E32-4D20-A563-2DC683EE5955}" type="datetime1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630341"/>
            <a:ext cx="3086100" cy="27384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80420" y="4613569"/>
            <a:ext cx="2057400" cy="27384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4B62-CF63-4B88-90B1-89747EAB4DF8}" type="datetime1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zuser;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4404511" y="915065"/>
            <a:ext cx="334978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43FD1AB-16C0-D4F3-8A8C-10442F09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FFBB27-FB37-0A0F-A8F2-F19AD923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2928" y="4644491"/>
            <a:ext cx="2057400" cy="273844"/>
          </a:xfrm>
        </p:spPr>
        <p:txBody>
          <a:bodyPr/>
          <a:lstStyle/>
          <a:p>
            <a:fld id="{87E999C4-0CDA-492E-AF74-FF500107D6DB}" type="datetime1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D432EA-CF13-84F6-537D-EEBB06E8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6444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6CC9A7-CB48-301E-0D23-7FDA0C9C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93672" y="4644491"/>
            <a:ext cx="2057400" cy="273844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84093" y="4630341"/>
            <a:ext cx="2057400" cy="273844"/>
          </a:xfrm>
        </p:spPr>
        <p:txBody>
          <a:bodyPr/>
          <a:lstStyle/>
          <a:p>
            <a:fld id="{E44C27A2-AC07-4D1E-8CF8-8F6F3AF6ECE6}" type="datetime1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4188" y="4635656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92983" y="4631239"/>
            <a:ext cx="2057400" cy="273844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AEB5-FABF-4E43-83A7-40BEC44D6ED3}" type="datetime1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1542-284D-473C-A5DF-98B4FEA68310}" type="datetime1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4F99F-0981-4C10-885B-340F8EDE1D9D}" type="datetime1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28271" y="4634743"/>
            <a:ext cx="2057400" cy="273844"/>
          </a:xfrm>
        </p:spPr>
        <p:txBody>
          <a:bodyPr/>
          <a:lstStyle/>
          <a:p>
            <a:fld id="{C7A88626-FED2-46C0-BBEE-3B06CC8D7EEF}" type="datetime1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63474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798092" y="4634743"/>
            <a:ext cx="2057400" cy="273844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811D5-FBF1-4AF1-A267-1651B52A6011}" type="datetime1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D9476-6DF3-47A8-B6EA-D835CC82EE33}" type="datetime1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5C2A4-00B0-4EB3-992C-068096E206BE}" type="datetime1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0"/>
            <a:ext cx="4744730" cy="5143500"/>
          </a:xfrm>
          <a:custGeom>
            <a:avLst/>
            <a:gdLst>
              <a:gd name="connsiteX0" fmla="*/ 0 w 3937796"/>
              <a:gd name="connsiteY0" fmla="*/ 0 h 5143500"/>
              <a:gd name="connsiteX1" fmla="*/ 3937796 w 3937796"/>
              <a:gd name="connsiteY1" fmla="*/ 0 h 5143500"/>
              <a:gd name="connsiteX2" fmla="*/ 2355181 w 3937796"/>
              <a:gd name="connsiteY2" fmla="*/ 5143500 h 5143500"/>
              <a:gd name="connsiteX3" fmla="*/ 0 w 393779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7796" h="5143500">
                <a:moveTo>
                  <a:pt x="0" y="0"/>
                </a:moveTo>
                <a:lnTo>
                  <a:pt x="3937796" y="0"/>
                </a:lnTo>
                <a:lnTo>
                  <a:pt x="235518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5E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88758" y="217505"/>
            <a:ext cx="8566484" cy="4708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 advClick="0" advTm="0">
    <p:push dir="u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m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4"/>
          <p:cNvSpPr txBox="1"/>
          <p:nvPr/>
        </p:nvSpPr>
        <p:spPr>
          <a:xfrm>
            <a:off x="2518031" y="3478501"/>
            <a:ext cx="4107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D4F6A"/>
                </a:solidFill>
                <a:latin typeface="+mj-lt"/>
                <a:ea typeface="等线" panose="02010600030101010101" charset="-122"/>
                <a:cs typeface="阿里巴巴普惠体 R" panose="00020600040101010101" pitchFamily="18" charset="-122"/>
              </a:rPr>
              <a:t>GUO Xiaofan</a:t>
            </a:r>
          </a:p>
          <a:p>
            <a:pPr algn="ctr"/>
            <a:r>
              <a:rPr lang="en-US" altLang="zh-CN" sz="2000" dirty="0">
                <a:solidFill>
                  <a:srgbClr val="2D4F6A"/>
                </a:solidFill>
                <a:latin typeface="+mj-lt"/>
                <a:ea typeface="等线" panose="02010600030101010101" charset="-122"/>
                <a:cs typeface="阿里巴巴普惠体 R" panose="00020600040101010101" pitchFamily="18" charset="-122"/>
              </a:rPr>
              <a:t>YIN Chenghao</a:t>
            </a:r>
          </a:p>
        </p:txBody>
      </p:sp>
      <p:sp>
        <p:nvSpPr>
          <p:cNvPr id="42" name="TextBox 28"/>
          <p:cNvSpPr txBox="1"/>
          <p:nvPr/>
        </p:nvSpPr>
        <p:spPr>
          <a:xfrm>
            <a:off x="2044951" y="574261"/>
            <a:ext cx="5054097" cy="2628347"/>
          </a:xfrm>
          <a:prstGeom prst="rect">
            <a:avLst/>
          </a:prstGeom>
          <a:noFill/>
        </p:spPr>
        <p:txBody>
          <a:bodyPr wrap="square" lIns="91413" tIns="45706" rIns="91413" bIns="45706" rtlCol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600" b="1" dirty="0">
                <a:solidFill>
                  <a:srgbClr val="2D4F6A"/>
                </a:solidFill>
                <a:latin typeface="+mj-lt"/>
                <a:ea typeface="等线" panose="02010600030101010101" charset="-122"/>
                <a:cs typeface="阿里巴巴普惠体 R" panose="00020600040101010101" pitchFamily="18" charset="-122"/>
              </a:rPr>
              <a:t>PRESENTATION</a:t>
            </a:r>
          </a:p>
          <a:p>
            <a:pPr algn="dist"/>
            <a:r>
              <a:rPr lang="en-US" altLang="zh-CN" sz="4400" dirty="0">
                <a:solidFill>
                  <a:srgbClr val="2D4F6A"/>
                </a:solidFill>
                <a:latin typeface="+mj-lt"/>
                <a:ea typeface="等线" panose="02010600030101010101" charset="-122"/>
                <a:cs typeface="阿里巴巴普惠体 R" panose="00020600040101010101" pitchFamily="18" charset="-122"/>
              </a:rPr>
              <a:t>IoT FINAL PROJECT</a:t>
            </a:r>
          </a:p>
          <a:p>
            <a:pPr algn="ctr"/>
            <a:r>
              <a:rPr lang="en-US" altLang="zh-CN" sz="1800" dirty="0">
                <a:solidFill>
                  <a:srgbClr val="2D4F6A"/>
                </a:solidFill>
                <a:latin typeface="+mj-lt"/>
                <a:ea typeface="等线" panose="02010600030101010101" charset="-122"/>
                <a:cs typeface="阿里巴巴普惠体 R" panose="00020600040101010101" pitchFamily="18" charset="-122"/>
              </a:rPr>
              <a:t>Implement C Language Programming On GAP8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396D51-89D4-840D-53A1-540BF08C1ECB}"/>
              </a:ext>
            </a:extLst>
          </p:cNvPr>
          <p:cNvSpPr txBox="1"/>
          <p:nvPr/>
        </p:nvSpPr>
        <p:spPr>
          <a:xfrm>
            <a:off x="3830569" y="4462281"/>
            <a:ext cx="1482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D4F6A"/>
                </a:solidFill>
                <a:latin typeface="+mj-lt"/>
                <a:ea typeface="等线" panose="02010600030101010101" charset="-122"/>
              </a:rPr>
              <a:t>18/12/2023</a:t>
            </a:r>
            <a:endParaRPr lang="zh-CN" altLang="en-US" sz="2000" dirty="0">
              <a:solidFill>
                <a:srgbClr val="2D4F6A"/>
              </a:solidFill>
              <a:latin typeface="+mj-lt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230" y="307583"/>
            <a:ext cx="8285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2D4F6A"/>
                </a:solidFill>
                <a:latin typeface="+mj-lt"/>
                <a:ea typeface="等线" panose="02010600030101010101" charset="-122"/>
              </a:rPr>
              <a:t>3. Implement NN on GAP8 with Performance counters </a:t>
            </a:r>
          </a:p>
        </p:txBody>
      </p:sp>
      <p:pic>
        <p:nvPicPr>
          <p:cNvPr id="106" name="图片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1299804" y="1108766"/>
            <a:ext cx="2722576" cy="3768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4"/>
          <a:stretch>
            <a:fillRect/>
          </a:stretch>
        </p:blipFill>
        <p:spPr>
          <a:xfrm>
            <a:off x="4854713" y="1108766"/>
            <a:ext cx="3304761" cy="3768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1230" y="765872"/>
            <a:ext cx="5391814" cy="3819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800" b="1" dirty="0">
                <a:ea typeface="等线" panose="02010600030101010101" charset="-122"/>
              </a:rPr>
              <a:t>Objective:  </a:t>
            </a:r>
            <a:r>
              <a:rPr lang="en-US" altLang="zh-CN" sz="1800" dirty="0">
                <a:ea typeface="等线" panose="02010600030101010101" charset="-122"/>
              </a:rPr>
              <a:t>Add performance counters functions.</a:t>
            </a:r>
          </a:p>
          <a:p>
            <a:r>
              <a:rPr lang="zh-CN" altLang="en-US" sz="1800" dirty="0">
                <a:ea typeface="等线" panose="02010600030101010101" charset="-122"/>
              </a:rPr>
              <a:t> </a:t>
            </a:r>
            <a:endParaRPr lang="en-US" altLang="zh-CN" sz="1800" dirty="0">
              <a:ea typeface="等线" panose="02010600030101010101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58A263-7FB5-95A1-AC86-7AD08D5D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6910" y="739775"/>
            <a:ext cx="465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ea typeface="等线" panose="02010600030101010101" charset="-122"/>
              </a:rPr>
              <a:t>P</a:t>
            </a:r>
            <a:r>
              <a:rPr lang="zh-CN" altLang="en-US" sz="1800" b="1" dirty="0">
                <a:ea typeface="等线" panose="02010600030101010101" charset="-122"/>
              </a:rPr>
              <a:t>roblem</a:t>
            </a:r>
            <a:r>
              <a:rPr lang="en-US" altLang="zh-CN" sz="1800" b="1" dirty="0">
                <a:ea typeface="等线" panose="02010600030101010101" charset="-122"/>
              </a:rPr>
              <a:t>:</a:t>
            </a:r>
            <a:r>
              <a:rPr lang="zh-CN" altLang="en-US" sz="1800" b="1" dirty="0">
                <a:ea typeface="等线" panose="02010600030101010101" charset="-122"/>
              </a:rPr>
              <a:t> </a:t>
            </a:r>
            <a:r>
              <a:rPr lang="en-US" altLang="zh-CN" sz="1800" dirty="0">
                <a:ea typeface="等线" panose="02010600030101010101" charset="-122"/>
              </a:rPr>
              <a:t>T</a:t>
            </a:r>
            <a:r>
              <a:rPr lang="zh-CN" altLang="en-US" sz="1800" dirty="0">
                <a:ea typeface="等线" panose="02010600030101010101" charset="-122"/>
              </a:rPr>
              <a:t>he time function cannot be called.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6910" y="1137285"/>
            <a:ext cx="3894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等线" panose="02010600030101010101" charset="-122"/>
              </a:rPr>
              <a:t>1) Using function of PMSIS “pi_time_us()”</a:t>
            </a:r>
            <a:r>
              <a:rPr lang="en-US" altLang="zh-CN" sz="1600" dirty="0">
                <a:ea typeface="等线" panose="02010600030101010101" charset="-122"/>
              </a:rPr>
              <a:t>:</a:t>
            </a:r>
            <a:endParaRPr lang="zh-CN" altLang="en-US" sz="1600" dirty="0">
              <a:ea typeface="等线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2663" y="1474470"/>
            <a:ext cx="5800725" cy="1390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6910" y="2923540"/>
            <a:ext cx="49637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等线" panose="02010600030101010101" charset="-122"/>
              </a:rPr>
              <a:t>2) Using function of C language “clock ()”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59814" y="3296761"/>
            <a:ext cx="5686425" cy="1552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E03301D-C84C-A6C9-780B-24FE690A73E2}"/>
              </a:ext>
            </a:extLst>
          </p:cNvPr>
          <p:cNvSpPr txBox="1"/>
          <p:nvPr/>
        </p:nvSpPr>
        <p:spPr>
          <a:xfrm>
            <a:off x="461230" y="294164"/>
            <a:ext cx="8285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rgbClr val="2D4F6A"/>
                </a:solidFill>
                <a:ea typeface="等线" panose="02010600030101010101" charset="-122"/>
              </a:rPr>
              <a:t>3. Implement NN on GAP8 with Performance counters 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5715D4D-1F2D-A5D8-E857-563A8DD25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8117" y="378320"/>
            <a:ext cx="6199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D4F6A"/>
                </a:solidFill>
                <a:latin typeface="+mj-lt"/>
                <a:ea typeface="等线" panose="02010600030101010101" charset="-122"/>
              </a:rPr>
              <a:t>4. </a:t>
            </a:r>
            <a:r>
              <a:rPr lang="en-US" altLang="zh-CN" sz="3200" dirty="0" err="1">
                <a:solidFill>
                  <a:srgbClr val="2D4F6A"/>
                </a:solidFill>
                <a:latin typeface="+mj-lt"/>
                <a:ea typeface="等线" panose="02010600030101010101" charset="-122"/>
              </a:rPr>
              <a:t>FlexSensorData</a:t>
            </a:r>
            <a:r>
              <a:rPr lang="en-US" altLang="zh-CN" sz="3200" dirty="0">
                <a:solidFill>
                  <a:srgbClr val="2D4F6A"/>
                </a:solidFill>
                <a:latin typeface="+mj-lt"/>
                <a:ea typeface="等线" panose="02010600030101010101" charset="-122"/>
              </a:rPr>
              <a:t> Test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8116" y="1626144"/>
            <a:ext cx="297916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Read Data:</a:t>
            </a:r>
          </a:p>
          <a:p>
            <a:pPr lvl="1"/>
            <a:r>
              <a:rPr lang="en-US" altLang="zh-CN" sz="1600" dirty="0"/>
              <a:t>Use the functions: 	</a:t>
            </a:r>
          </a:p>
          <a:p>
            <a:pPr lvl="1"/>
            <a:r>
              <a:rPr lang="zh-CN" altLang="en-US" sz="1600" dirty="0"/>
              <a:t>fopen()</a:t>
            </a:r>
            <a:r>
              <a:rPr lang="en-US" altLang="zh-CN" sz="1600" dirty="0"/>
              <a:t>; </a:t>
            </a:r>
            <a:r>
              <a:rPr lang="zh-CN" altLang="en-US" sz="1600" dirty="0"/>
              <a:t>fscanf()</a:t>
            </a:r>
            <a:r>
              <a:rPr lang="en-US" altLang="zh-CN" sz="1600" dirty="0"/>
              <a:t>; </a:t>
            </a:r>
            <a:r>
              <a:rPr lang="zh-CN" altLang="en-US" sz="1600" dirty="0"/>
              <a:t>fclose()</a:t>
            </a:r>
            <a:r>
              <a:rPr lang="en-US" altLang="zh-CN" sz="1600" dirty="0"/>
              <a:t>;</a:t>
            </a:r>
          </a:p>
          <a:p>
            <a:endParaRPr lang="en-US" altLang="zh-CN" sz="1600" b="1" dirty="0"/>
          </a:p>
          <a:p>
            <a:r>
              <a:rPr lang="en-US" altLang="zh-CN" sz="1600" b="1" dirty="0"/>
              <a:t>Problem: </a:t>
            </a:r>
          </a:p>
          <a:p>
            <a:pPr lvl="1"/>
            <a:r>
              <a:rPr lang="en-US" altLang="zh-CN" sz="1600" dirty="0"/>
              <a:t>The function could not be called accurately.</a:t>
            </a:r>
          </a:p>
          <a:p>
            <a:pPr lvl="1"/>
            <a:endParaRPr lang="en-US" altLang="zh-CN" sz="1600" dirty="0"/>
          </a:p>
          <a:p>
            <a:pPr marL="0" lvl="1"/>
            <a:r>
              <a:rPr lang="en-US" altLang="zh-CN" sz="1600" b="1" dirty="0"/>
              <a:t>Solution: </a:t>
            </a:r>
          </a:p>
          <a:p>
            <a:pPr marL="342900" lvl="2"/>
            <a:r>
              <a:rPr lang="en-US" altLang="zh-CN" sz="1600" dirty="0"/>
              <a:t>Directly introducing the data into the neural network.</a:t>
            </a:r>
          </a:p>
          <a:p>
            <a:pPr lvl="1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953C70-5FED-9861-A05E-12E0697754FB}"/>
              </a:ext>
            </a:extLst>
          </p:cNvPr>
          <p:cNvSpPr txBox="1"/>
          <p:nvPr/>
        </p:nvSpPr>
        <p:spPr>
          <a:xfrm>
            <a:off x="598117" y="977886"/>
            <a:ext cx="7728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a typeface="等线" panose="02010600030101010101" charset="-122"/>
              </a:rPr>
              <a:t>Objective:</a:t>
            </a:r>
          </a:p>
          <a:p>
            <a:pPr lvl="1"/>
            <a:r>
              <a:rPr lang="en-US" altLang="zh-CN" sz="1600" dirty="0">
                <a:ea typeface="等线" panose="02010600030101010101" charset="-122"/>
              </a:rPr>
              <a:t>Read the data in flexSensorData.csv for training the neural network.</a:t>
            </a:r>
            <a:r>
              <a:rPr lang="zh-CN" altLang="en-US" sz="1600" dirty="0">
                <a:ea typeface="等线" panose="02010600030101010101" charset="-122"/>
              </a:rPr>
              <a:t> </a:t>
            </a:r>
            <a:endParaRPr lang="en-US" altLang="zh-CN" sz="1600" dirty="0">
              <a:ea typeface="等线" panose="02010600030101010101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CE6487-44F6-FE03-6F1D-7324BF6B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77280" y="1627258"/>
            <a:ext cx="3529762" cy="19535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0C507C-4BD8-649F-5B2F-76AD6C7778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90092" y="2600405"/>
            <a:ext cx="3215999" cy="22881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3098" y="832362"/>
            <a:ext cx="3511165" cy="40463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effectLst/>
                <a:ea typeface="等线" panose="02010600030101010101" pitchFamily="2" charset="-122"/>
              </a:rPr>
              <a:t>Results: </a:t>
            </a:r>
          </a:p>
          <a:p>
            <a:pPr lvl="1"/>
            <a:r>
              <a:rPr lang="fr-FR" altLang="zh-CN" sz="1600" dirty="0">
                <a:solidFill>
                  <a:srgbClr val="000000"/>
                </a:solidFill>
                <a:effectLst/>
                <a:ea typeface="等线" panose="02010600030101010101" pitchFamily="2" charset="-122"/>
              </a:rPr>
              <a:t>The program runs </a:t>
            </a:r>
            <a:r>
              <a:rPr lang="fr-FR" altLang="zh-CN" sz="1600" dirty="0" err="1">
                <a:solidFill>
                  <a:srgbClr val="000000"/>
                </a:solidFill>
                <a:effectLst/>
                <a:ea typeface="等线" panose="02010600030101010101" pitchFamily="2" charset="-122"/>
              </a:rPr>
              <a:t>successfully</a:t>
            </a:r>
            <a:endParaRPr lang="fr-FR" altLang="zh-CN" sz="1600" dirty="0">
              <a:solidFill>
                <a:srgbClr val="000000"/>
              </a:solidFill>
              <a:effectLst/>
              <a:ea typeface="等线" panose="02010600030101010101" pitchFamily="2" charset="-122"/>
            </a:endParaRPr>
          </a:p>
          <a:p>
            <a:pPr lvl="1"/>
            <a:r>
              <a:rPr lang="en-US" altLang="zh-CN" sz="1600" dirty="0">
                <a:solidFill>
                  <a:srgbClr val="000000"/>
                </a:solidFill>
                <a:ea typeface="等线" panose="02010600030101010101" pitchFamily="2" charset="-122"/>
              </a:rPr>
              <a:t>(as shown in the left picture). </a:t>
            </a:r>
          </a:p>
          <a:p>
            <a:pPr lvl="1"/>
            <a:endParaRPr lang="en-US" altLang="zh-CN" sz="1600" dirty="0">
              <a:solidFill>
                <a:srgbClr val="000000"/>
              </a:solidFill>
              <a:ea typeface="等线" panose="02010600030101010101" pitchFamily="2" charset="-122"/>
            </a:endParaRPr>
          </a:p>
          <a:p>
            <a:r>
              <a:rPr lang="en-US" altLang="zh-CN" sz="1600" b="1" dirty="0">
                <a:solidFill>
                  <a:srgbClr val="000000"/>
                </a:solidFill>
                <a:ea typeface="等线" panose="02010600030101010101" pitchFamily="2" charset="-122"/>
              </a:rPr>
              <a:t>Analysis: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ea typeface="等线" panose="02010600030101010101" pitchFamily="2" charset="-122"/>
              </a:rPr>
              <a:t>The weights&lt;0, bias &gt;1, for input data the epochs value is large</a:t>
            </a:r>
            <a:r>
              <a:rPr lang="zh-CN" altLang="en-US" sz="1600" dirty="0">
                <a:solidFill>
                  <a:srgbClr val="000000"/>
                </a:solidFill>
                <a:ea typeface="等线" panose="02010600030101010101" pitchFamily="2" charset="-122"/>
              </a:rPr>
              <a:t>→ </a:t>
            </a:r>
            <a:r>
              <a:rPr lang="en-US" altLang="zh-CN" sz="1600" dirty="0">
                <a:solidFill>
                  <a:srgbClr val="000000"/>
                </a:solidFill>
                <a:ea typeface="等线" panose="02010600030101010101" pitchFamily="2" charset="-122"/>
              </a:rPr>
              <a:t>Consider overfitting.</a:t>
            </a:r>
          </a:p>
          <a:p>
            <a:pPr lvl="1"/>
            <a:endParaRPr lang="en-US" altLang="zh-CN" sz="1600" dirty="0">
              <a:solidFill>
                <a:srgbClr val="000000"/>
              </a:solidFill>
              <a:ea typeface="等线" panose="02010600030101010101" pitchFamily="2" charset="-122"/>
            </a:endParaRPr>
          </a:p>
          <a:p>
            <a:r>
              <a:rPr lang="en-US" altLang="zh-CN" sz="1600" b="1" dirty="0">
                <a:ea typeface="等线" panose="02010600030101010101" pitchFamily="2" charset="-122"/>
              </a:rPr>
              <a:t>Solution: </a:t>
            </a:r>
          </a:p>
          <a:p>
            <a:pPr lvl="1"/>
            <a:r>
              <a:rPr lang="en-US" altLang="zh-CN" sz="1600" dirty="0">
                <a:ea typeface="等线" panose="02010600030101010101" pitchFamily="2" charset="-122"/>
              </a:rPr>
              <a:t>Reduce epochs.</a:t>
            </a:r>
          </a:p>
          <a:p>
            <a:endParaRPr lang="en-US" altLang="zh-CN" sz="1600" dirty="0">
              <a:ea typeface="等线" panose="02010600030101010101" pitchFamily="2" charset="-122"/>
            </a:endParaRPr>
          </a:p>
          <a:p>
            <a:r>
              <a:rPr lang="en-US" altLang="zh-CN" sz="1600" b="1" dirty="0">
                <a:ea typeface="等线" panose="02010600030101010101" pitchFamily="2" charset="-122"/>
              </a:rPr>
              <a:t>Results: </a:t>
            </a:r>
          </a:p>
          <a:p>
            <a:pPr lvl="1"/>
            <a:r>
              <a:rPr lang="en-US" altLang="zh-CN" sz="1600" dirty="0">
                <a:ea typeface="等线" panose="02010600030101010101" pitchFamily="2" charset="-122"/>
              </a:rPr>
              <a:t>The program runs successfully, weights&gt;0, bias &lt;1</a:t>
            </a:r>
          </a:p>
          <a:p>
            <a:pPr lvl="1"/>
            <a:r>
              <a:rPr lang="en-US" altLang="zh-CN" sz="1600" dirty="0">
                <a:ea typeface="等线" panose="02010600030101010101" pitchFamily="2" charset="-122"/>
              </a:rPr>
              <a:t>(as shown in the right picture).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84263" y="921319"/>
            <a:ext cx="2438623" cy="34039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06F043-8ACC-C1BB-A8B7-D132FA5618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30955" y="921319"/>
            <a:ext cx="2393618" cy="340391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FBA2BF-6425-4B12-0AEE-94311C8C0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C2A7B6-76D1-865B-4027-B2AC642A8752}"/>
              </a:ext>
            </a:extLst>
          </p:cNvPr>
          <p:cNvSpPr txBox="1"/>
          <p:nvPr/>
        </p:nvSpPr>
        <p:spPr>
          <a:xfrm>
            <a:off x="476109" y="303944"/>
            <a:ext cx="6199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D4F6A"/>
                </a:solidFill>
                <a:ea typeface="等线" panose="02010600030101010101" charset="-122"/>
              </a:rPr>
              <a:t>4-1. </a:t>
            </a:r>
            <a:r>
              <a:rPr lang="en-US" altLang="zh-CN" sz="3200" dirty="0" err="1">
                <a:solidFill>
                  <a:srgbClr val="2D4F6A"/>
                </a:solidFill>
                <a:ea typeface="等线" panose="02010600030101010101" charset="-122"/>
              </a:rPr>
              <a:t>FlexSensorData</a:t>
            </a:r>
            <a:r>
              <a:rPr lang="en-US" altLang="zh-CN" sz="3200" dirty="0">
                <a:solidFill>
                  <a:srgbClr val="2D4F6A"/>
                </a:solidFill>
                <a:ea typeface="等线" panose="02010600030101010101" charset="-122"/>
              </a:rPr>
              <a:t> Test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3068" y="343204"/>
            <a:ext cx="7529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D4F6A"/>
                </a:solidFill>
                <a:ea typeface="等线" panose="02010600030101010101" charset="-122"/>
              </a:rPr>
              <a:t>4-2. </a:t>
            </a:r>
            <a:r>
              <a:rPr lang="en-US" altLang="zh-CN" sz="3200" dirty="0" err="1">
                <a:solidFill>
                  <a:srgbClr val="2D4F6A"/>
                </a:solidFill>
                <a:ea typeface="等线" panose="02010600030101010101" charset="-122"/>
              </a:rPr>
              <a:t>FlexSensorData</a:t>
            </a:r>
            <a:r>
              <a:rPr lang="en-US" altLang="zh-CN" sz="3200" dirty="0">
                <a:solidFill>
                  <a:srgbClr val="2D4F6A"/>
                </a:solidFill>
                <a:ea typeface="等线" panose="02010600030101010101" charset="-122"/>
              </a:rPr>
              <a:t> Test with </a:t>
            </a:r>
            <a:r>
              <a:rPr lang="en-US" altLang="zh-CN" sz="3200" dirty="0" err="1">
                <a:solidFill>
                  <a:srgbClr val="2D4F6A"/>
                </a:solidFill>
                <a:ea typeface="等线" panose="02010600030101010101" charset="-122"/>
              </a:rPr>
              <a:t>Hidden_Layer</a:t>
            </a:r>
            <a:endParaRPr lang="en-US" altLang="zh-CN" sz="3200" dirty="0">
              <a:solidFill>
                <a:srgbClr val="2D4F6A"/>
              </a:solidFill>
              <a:ea typeface="等线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97" y="1297166"/>
            <a:ext cx="4070350" cy="29683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800" b="1" dirty="0">
                <a:solidFill>
                  <a:srgbClr val="000000"/>
                </a:solidFill>
                <a:ea typeface="等线" panose="02010600030101010101" pitchFamily="2" charset="-122"/>
              </a:rPr>
              <a:t>Objective: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  <a:ea typeface="等线" panose="02010600030101010101" pitchFamily="2" charset="-122"/>
              </a:rPr>
              <a:t>Considering the increase in the amount of input data and the complexity of the model compared to simple neural networks, try to create a multi-layer perception layer.</a:t>
            </a:r>
          </a:p>
          <a:p>
            <a:r>
              <a:rPr lang="en-US" altLang="zh-CN" sz="1800" dirty="0">
                <a:solidFill>
                  <a:srgbClr val="000000"/>
                </a:solidFill>
                <a:ea typeface="等线" panose="02010600030101010101" pitchFamily="2" charset="-122"/>
              </a:rPr>
              <a:t>	</a:t>
            </a:r>
          </a:p>
          <a:p>
            <a:r>
              <a:rPr lang="en-US" altLang="zh-CN" sz="1800" b="1" dirty="0">
                <a:solidFill>
                  <a:srgbClr val="000000"/>
                </a:solidFill>
                <a:ea typeface="等线" panose="02010600030101010101" pitchFamily="2" charset="-122"/>
              </a:rPr>
              <a:t>Results : 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  <a:ea typeface="等线" panose="02010600030101010101" pitchFamily="2" charset="-122"/>
              </a:rPr>
              <a:t>The program runs successfully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  <a:ea typeface="等线" panose="02010600030101010101" pitchFamily="2" charset="-122"/>
              </a:rPr>
              <a:t>(as shown in  the picture).</a:t>
            </a:r>
          </a:p>
          <a:p>
            <a:endParaRPr lang="en-US" altLang="zh-CN" sz="1600" dirty="0">
              <a:solidFill>
                <a:srgbClr val="000000"/>
              </a:solidFill>
              <a:ea typeface="等线" panose="02010600030101010101" pitchFamily="2" charset="-122"/>
            </a:endParaRPr>
          </a:p>
          <a:p>
            <a:endParaRPr lang="en-US" altLang="zh-CN" sz="1600" dirty="0">
              <a:solidFill>
                <a:srgbClr val="000000"/>
              </a:solidFill>
              <a:ea typeface="等线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333CF2-21EE-5FF5-955E-CED46AEB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731505-290B-66C6-FD1D-DE624E8AA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675" y="927979"/>
            <a:ext cx="3000833" cy="392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413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6269" y="312587"/>
            <a:ext cx="6360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D4F6A"/>
                </a:solidFill>
                <a:ea typeface="等线" panose="02010600030101010101" charset="-122"/>
              </a:rPr>
              <a:t>5. </a:t>
            </a:r>
            <a:r>
              <a:rPr lang="en-GB" altLang="zh-CN" sz="3200" dirty="0">
                <a:solidFill>
                  <a:srgbClr val="2D4F6A"/>
                </a:solidFill>
                <a:ea typeface="等线" panose="02010600030101010101" charset="-122"/>
              </a:rPr>
              <a:t>Multi-core asynchronous control</a:t>
            </a:r>
            <a:endParaRPr lang="en-US" altLang="zh-CN" sz="3200" dirty="0">
              <a:solidFill>
                <a:srgbClr val="2D4F6A"/>
              </a:solidFill>
              <a:ea typeface="等线" panose="02010600030101010101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0B8582-C9A8-1B0C-9C2F-ECE94A9FF0B8}"/>
              </a:ext>
            </a:extLst>
          </p:cNvPr>
          <p:cNvSpPr txBox="1"/>
          <p:nvPr/>
        </p:nvSpPr>
        <p:spPr>
          <a:xfrm>
            <a:off x="711747" y="799477"/>
            <a:ext cx="2888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等线" panose="02010600030101010101" pitchFamily="2" charset="-122"/>
              </a:rPr>
              <a:t>Core 1: </a:t>
            </a:r>
            <a:r>
              <a:rPr lang="fr-FR" altLang="zh-CN" sz="1600" dirty="0">
                <a:solidFill>
                  <a:srgbClr val="000000"/>
                </a:solidFill>
                <a:effectLst/>
                <a:ea typeface="等线" panose="02010600030101010101" pitchFamily="2" charset="-122"/>
              </a:rPr>
              <a:t>Simple neural network </a:t>
            </a:r>
            <a:endParaRPr lang="en-US" altLang="zh-CN" sz="1600" dirty="0"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1D5360-B2D1-9D78-1CA4-D94285B0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09" y="1203146"/>
            <a:ext cx="3881729" cy="15047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EABA4-0AC7-F1E3-ADB5-ABCEFABCD8F8}"/>
              </a:ext>
            </a:extLst>
          </p:cNvPr>
          <p:cNvSpPr txBox="1"/>
          <p:nvPr/>
        </p:nvSpPr>
        <p:spPr>
          <a:xfrm>
            <a:off x="4914004" y="799477"/>
            <a:ext cx="353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等线" panose="02010600030101010101" pitchFamily="2" charset="-122"/>
              </a:rPr>
              <a:t>Core 2: </a:t>
            </a:r>
            <a:r>
              <a:rPr lang="fr-FR" altLang="zh-CN" sz="1600" dirty="0">
                <a:solidFill>
                  <a:srgbClr val="000000"/>
                </a:solidFill>
                <a:effectLst/>
                <a:ea typeface="等线" panose="02010600030101010101" pitchFamily="2" charset="-122"/>
              </a:rPr>
              <a:t>Stochastic neural network</a:t>
            </a:r>
            <a:endParaRPr lang="zh-CN" altLang="en-US" sz="1600" dirty="0"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1D3D77-231E-2D02-5990-D269C7FF1CFB}"/>
              </a:ext>
            </a:extLst>
          </p:cNvPr>
          <p:cNvSpPr txBox="1"/>
          <p:nvPr/>
        </p:nvSpPr>
        <p:spPr>
          <a:xfrm>
            <a:off x="711747" y="2778903"/>
            <a:ext cx="4104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Core 3:</a:t>
            </a:r>
            <a:r>
              <a:rPr lang="en-US" altLang="zh-CN" sz="1600" dirty="0">
                <a:solidFill>
                  <a:srgbClr val="000000"/>
                </a:solidFill>
                <a:effectLst/>
                <a:ea typeface="等线" panose="02010600030101010101" pitchFamily="2" charset="-122"/>
              </a:rPr>
              <a:t> Forward Propagation with Hidden Layer </a:t>
            </a:r>
            <a:endParaRPr lang="zh-CN" altLang="en-US" sz="1600" dirty="0">
              <a:ea typeface="等线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475454-A61B-F32C-E753-4B5C6DCB6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09" y="3117457"/>
            <a:ext cx="2948853" cy="17911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897CB92-22B4-93D8-6D31-34F4D3227C09}"/>
              </a:ext>
            </a:extLst>
          </p:cNvPr>
          <p:cNvSpPr txBox="1"/>
          <p:nvPr/>
        </p:nvSpPr>
        <p:spPr>
          <a:xfrm>
            <a:off x="4910667" y="2778904"/>
            <a:ext cx="4058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Core 4: Back Propagation with Hidden Layer</a:t>
            </a:r>
            <a:endParaRPr lang="zh-CN" alt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0F0921A-D105-25AD-7D7D-1FF4C640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667" y="3117457"/>
            <a:ext cx="3426909" cy="171345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8C5336-1DAB-42B3-C15A-9504477A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DB328015-E4FB-FE94-0B48-985AFEAD5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67" y="1142830"/>
            <a:ext cx="3189577" cy="163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9693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0B8582-C9A8-1B0C-9C2F-ECE94A9FF0B8}"/>
              </a:ext>
            </a:extLst>
          </p:cNvPr>
          <p:cNvSpPr txBox="1"/>
          <p:nvPr/>
        </p:nvSpPr>
        <p:spPr>
          <a:xfrm>
            <a:off x="735620" y="793324"/>
            <a:ext cx="2888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等线" panose="02010600030101010101" pitchFamily="2" charset="-122"/>
              </a:rPr>
              <a:t>Core 5: </a:t>
            </a:r>
            <a:r>
              <a:rPr lang="fr-FR" altLang="zh-CN" sz="1600" dirty="0">
                <a:solidFill>
                  <a:srgbClr val="000000"/>
                </a:solidFill>
                <a:effectLst/>
                <a:ea typeface="等线" panose="02010600030101010101" pitchFamily="2" charset="-122"/>
              </a:rPr>
              <a:t>Linear Regression</a:t>
            </a:r>
            <a:endParaRPr lang="en-US" altLang="zh-CN" sz="1600" dirty="0"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BEABA4-0AC7-F1E3-ADB5-ABCEFABCD8F8}"/>
              </a:ext>
            </a:extLst>
          </p:cNvPr>
          <p:cNvSpPr txBox="1"/>
          <p:nvPr/>
        </p:nvSpPr>
        <p:spPr>
          <a:xfrm>
            <a:off x="4572000" y="793324"/>
            <a:ext cx="353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等线" panose="02010600030101010101" pitchFamily="2" charset="-122"/>
              </a:rPr>
              <a:t>Core 6: </a:t>
            </a:r>
            <a:r>
              <a:rPr lang="fr-FR" altLang="zh-CN" sz="1600" dirty="0">
                <a:solidFill>
                  <a:srgbClr val="000000"/>
                </a:solidFill>
                <a:effectLst/>
                <a:ea typeface="等线" panose="02010600030101010101" pitchFamily="2" charset="-122"/>
              </a:rPr>
              <a:t>Logistic Regression</a:t>
            </a:r>
            <a:endParaRPr lang="zh-CN" altLang="en-US" sz="1600" dirty="0"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1D3D77-231E-2D02-5990-D269C7FF1CFB}"/>
              </a:ext>
            </a:extLst>
          </p:cNvPr>
          <p:cNvSpPr txBox="1"/>
          <p:nvPr/>
        </p:nvSpPr>
        <p:spPr>
          <a:xfrm>
            <a:off x="735620" y="2683974"/>
            <a:ext cx="474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Core 7: </a:t>
            </a:r>
            <a:r>
              <a:rPr lang="en-US" altLang="zh-CN" sz="1600" dirty="0">
                <a:ea typeface="等线" panose="02010600030101010101" pitchFamily="2" charset="-122"/>
              </a:rPr>
              <a:t>Multi-Layer Perceptron</a:t>
            </a:r>
            <a:endParaRPr lang="zh-CN" altLang="en-US" sz="1600" dirty="0">
              <a:ea typeface="等线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475454-A61B-F32C-E753-4B5C6DCB6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20" y="3045674"/>
            <a:ext cx="2999492" cy="18218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897CB92-22B4-93D8-6D31-34F4D3227C09}"/>
              </a:ext>
            </a:extLst>
          </p:cNvPr>
          <p:cNvSpPr txBox="1"/>
          <p:nvPr/>
        </p:nvSpPr>
        <p:spPr>
          <a:xfrm>
            <a:off x="4572000" y="2707120"/>
            <a:ext cx="4058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Core 8: </a:t>
            </a:r>
            <a:r>
              <a:rPr lang="fr-FR" altLang="zh-CN" sz="1600" dirty="0">
                <a:solidFill>
                  <a:srgbClr val="000000"/>
                </a:solidFill>
                <a:effectLst/>
                <a:ea typeface="等线" panose="02010600030101010101" pitchFamily="2" charset="-122"/>
              </a:rPr>
              <a:t>Simple Classification</a:t>
            </a:r>
            <a:endParaRPr lang="zh-CN" altLang="en-US" sz="1600" dirty="0"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D1C76F-4E1C-6FF2-F761-6CF1D353A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0"/>
          <a:stretch/>
        </p:blipFill>
        <p:spPr>
          <a:xfrm>
            <a:off x="735620" y="1159116"/>
            <a:ext cx="3519192" cy="14976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F4B30F-0390-167A-9AB9-7E913B6E73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099"/>
          <a:stretch/>
        </p:blipFill>
        <p:spPr>
          <a:xfrm>
            <a:off x="4572000" y="1159116"/>
            <a:ext cx="3145184" cy="14989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819C38-8205-8CCF-6015-5B3239CFD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045674"/>
            <a:ext cx="3308860" cy="165443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0F5005-3DD3-C479-E36C-95C40808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67890D-09D8-62C9-030B-FD19D3AA87CB}"/>
              </a:ext>
            </a:extLst>
          </p:cNvPr>
          <p:cNvSpPr txBox="1"/>
          <p:nvPr/>
        </p:nvSpPr>
        <p:spPr>
          <a:xfrm>
            <a:off x="336269" y="312587"/>
            <a:ext cx="6360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D4F6A"/>
                </a:solidFill>
                <a:ea typeface="等线" panose="02010600030101010101" charset="-122"/>
              </a:rPr>
              <a:t>5. </a:t>
            </a:r>
            <a:r>
              <a:rPr lang="en-GB" altLang="zh-CN" sz="3200" dirty="0">
                <a:solidFill>
                  <a:srgbClr val="2D4F6A"/>
                </a:solidFill>
                <a:ea typeface="等线" panose="02010600030101010101" charset="-122"/>
              </a:rPr>
              <a:t>Multi-core asynchronous control</a:t>
            </a:r>
            <a:endParaRPr lang="en-US" altLang="zh-CN" sz="3200" dirty="0">
              <a:solidFill>
                <a:srgbClr val="2D4F6A"/>
              </a:solidFill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97280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53711" y="979470"/>
            <a:ext cx="4513227" cy="3929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800" b="1" dirty="0">
                <a:ea typeface="等线" panose="02010600030101010101" pitchFamily="2" charset="-122"/>
              </a:rPr>
              <a:t>Results:</a:t>
            </a:r>
          </a:p>
          <a:p>
            <a:pPr lvl="1"/>
            <a:r>
              <a:rPr lang="en-US" altLang="zh-CN" sz="1800" dirty="0">
                <a:ea typeface="等线" panose="02010600030101010101" pitchFamily="2" charset="-122"/>
              </a:rPr>
              <a:t>The program runs successfully</a:t>
            </a:r>
          </a:p>
          <a:p>
            <a:pPr lvl="1"/>
            <a:r>
              <a:rPr lang="en-US" altLang="zh-CN" sz="1800" dirty="0">
                <a:ea typeface="等线" panose="02010600030101010101" pitchFamily="2" charset="-122"/>
              </a:rPr>
              <a:t>(as shown in the picture). </a:t>
            </a:r>
          </a:p>
          <a:p>
            <a:endParaRPr lang="fr-FR" altLang="zh-CN" sz="1800" dirty="0">
              <a:solidFill>
                <a:srgbClr val="000000"/>
              </a:solidFill>
              <a:ea typeface="等线" panose="02010600030101010101" pitchFamily="2" charset="-122"/>
            </a:endParaRPr>
          </a:p>
          <a:p>
            <a:r>
              <a:rPr lang="en-US" altLang="zh-CN" sz="1800" b="1" dirty="0">
                <a:ea typeface="等线" panose="02010600030101010101" charset="-122"/>
              </a:rPr>
              <a:t>Analysis: 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  <a:ea typeface="等线" panose="02010600030101010101" pitchFamily="2" charset="-122"/>
              </a:rPr>
              <a:t>T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等线" panose="02010600030101010101" pitchFamily="2" charset="-122"/>
              </a:rPr>
              <a:t>he titles and output results of different functions are mixed, this is because:</a:t>
            </a:r>
          </a:p>
          <a:p>
            <a:pPr marL="628650" lvl="1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  <a:ea typeface="等线" panose="02010600030101010101" pitchFamily="2" charset="-122"/>
              </a:rPr>
              <a:t>Each “</a:t>
            </a:r>
            <a:r>
              <a:rPr lang="en-US" altLang="zh-CN" sz="1800" dirty="0" err="1">
                <a:solidFill>
                  <a:srgbClr val="000000"/>
                </a:solidFill>
                <a:ea typeface="等线" panose="02010600030101010101" pitchFamily="2" charset="-122"/>
              </a:rPr>
              <a:t>function_core_n</a:t>
            </a:r>
            <a:r>
              <a:rPr lang="en-US" altLang="zh-CN" sz="1800" dirty="0">
                <a:solidFill>
                  <a:srgbClr val="000000"/>
                </a:solidFill>
                <a:ea typeface="等线" panose="02010600030101010101" pitchFamily="2" charset="-122"/>
              </a:rPr>
              <a:t>(void *</a:t>
            </a:r>
            <a:r>
              <a:rPr lang="en-US" altLang="zh-CN" sz="1800" dirty="0" err="1">
                <a:solidFill>
                  <a:srgbClr val="000000"/>
                </a:solidFill>
                <a:ea typeface="等线" panose="02010600030101010101" pitchFamily="2" charset="-122"/>
              </a:rPr>
              <a:t>arg</a:t>
            </a:r>
            <a:r>
              <a:rPr lang="en-US" altLang="zh-CN" sz="1800" dirty="0">
                <a:solidFill>
                  <a:srgbClr val="000000"/>
                </a:solidFill>
                <a:ea typeface="等线" panose="02010600030101010101" pitchFamily="2" charset="-122"/>
              </a:rPr>
              <a:t>)” is executed on a different core, but the outputs are redirected to the same standard output stream: Terminal. </a:t>
            </a:r>
          </a:p>
          <a:p>
            <a:pPr marL="628650" lvl="1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00000"/>
                </a:solidFill>
                <a:ea typeface="等线" panose="02010600030101010101" pitchFamily="2" charset="-122"/>
              </a:rPr>
              <a:t>The outputs are displayed consecutively in the order of execution, not in code order.</a:t>
            </a:r>
            <a:endParaRPr lang="en-GB" altLang="zh-CN" sz="1800" dirty="0">
              <a:solidFill>
                <a:srgbClr val="000000"/>
              </a:solidFill>
              <a:ea typeface="等线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9FBD65-FEE5-3DE0-B9F1-289AAFC1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0786E6-175A-042E-836A-4F8859E6130D}"/>
              </a:ext>
            </a:extLst>
          </p:cNvPr>
          <p:cNvSpPr txBox="1"/>
          <p:nvPr/>
        </p:nvSpPr>
        <p:spPr>
          <a:xfrm>
            <a:off x="336269" y="312587"/>
            <a:ext cx="6360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D4F6A"/>
                </a:solidFill>
                <a:ea typeface="等线" panose="02010600030101010101" charset="-122"/>
              </a:rPr>
              <a:t>5. </a:t>
            </a:r>
            <a:r>
              <a:rPr lang="en-GB" altLang="zh-CN" sz="3200" dirty="0">
                <a:solidFill>
                  <a:srgbClr val="2D4F6A"/>
                </a:solidFill>
                <a:ea typeface="等线" panose="02010600030101010101" charset="-122"/>
              </a:rPr>
              <a:t>Multi-core asynchronous control</a:t>
            </a:r>
            <a:endParaRPr lang="en-US" altLang="zh-CN" sz="3200" dirty="0">
              <a:solidFill>
                <a:srgbClr val="2D4F6A"/>
              </a:solidFill>
              <a:ea typeface="等线" panose="02010600030101010101" charset="-122"/>
            </a:endParaRPr>
          </a:p>
        </p:txBody>
      </p:sp>
      <p:pic>
        <p:nvPicPr>
          <p:cNvPr id="2" name="图片 1" descr="文本&#10;&#10;描述已自动生成">
            <a:extLst>
              <a:ext uri="{FF2B5EF4-FFF2-40B4-BE49-F238E27FC236}">
                <a16:creationId xmlns:a16="http://schemas.microsoft.com/office/drawing/2014/main" id="{88FA964C-E29F-2035-1760-0A881D6B2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357" y="897362"/>
            <a:ext cx="3438374" cy="40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792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023670" y="776211"/>
            <a:ext cx="2633097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 dirty="0">
                <a:solidFill>
                  <a:srgbClr val="2D4F6A"/>
                </a:solidFill>
                <a:latin typeface="+mj-lt"/>
                <a:ea typeface="等线" panose="02010600030101010101" charset="-122"/>
                <a:cs typeface="阿里巴巴普惠体 R" panose="00020600040101010101" pitchFamily="18" charset="-122"/>
                <a:sym typeface="+mn-ea"/>
              </a:rPr>
              <a:t>CONTENTS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05750" y="1681897"/>
            <a:ext cx="209539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D4F6A"/>
                </a:solidFill>
                <a:latin typeface="+mj-lt"/>
                <a:ea typeface="等线" panose="02010600030101010101" charset="-122"/>
                <a:cs typeface="阿里巴巴普惠体 R" panose="00020600040101010101" pitchFamily="18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US" altLang="zh-CN" sz="2400" dirty="0">
              <a:solidFill>
                <a:srgbClr val="2D4F6A"/>
              </a:solidFill>
              <a:latin typeface="+mj-lt"/>
              <a:ea typeface="等线" panose="02010600030101010101" charset="-122"/>
              <a:cs typeface="阿里巴巴普惠体 R" panose="00020600040101010101" pitchFamily="18" charset="-122"/>
            </a:endParaRPr>
          </a:p>
        </p:txBody>
      </p:sp>
      <p:sp>
        <p:nvSpPr>
          <p:cNvPr id="36" name="文本框 10"/>
          <p:cNvSpPr txBox="1"/>
          <p:nvPr/>
        </p:nvSpPr>
        <p:spPr>
          <a:xfrm>
            <a:off x="3907350" y="2864509"/>
            <a:ext cx="2190115" cy="503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2D4F6A"/>
                </a:solidFill>
                <a:latin typeface="+mj-lt"/>
                <a:ea typeface="等线" panose="02010600030101010101" charset="-122"/>
                <a:cs typeface="阿里巴巴普惠体 R" panose="00020600040101010101" pitchFamily="18" charset="-122"/>
                <a:sym typeface="+mn-ea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Realization</a:t>
            </a:r>
            <a:endParaRPr lang="en-US" altLang="zh-CN" sz="2400" dirty="0">
              <a:solidFill>
                <a:srgbClr val="2D4F6A"/>
              </a:solidFill>
              <a:latin typeface="+mj-lt"/>
              <a:ea typeface="等线" panose="02010600030101010101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240940" y="2983632"/>
            <a:ext cx="384308" cy="384308"/>
          </a:xfrm>
          <a:prstGeom prst="ellipse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224856" y="1757964"/>
            <a:ext cx="384308" cy="384308"/>
          </a:xfrm>
          <a:prstGeom prst="ellipse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26" name="文本框 17"/>
          <p:cNvSpPr txBox="1"/>
          <p:nvPr/>
        </p:nvSpPr>
        <p:spPr>
          <a:xfrm>
            <a:off x="3192709" y="1765452"/>
            <a:ext cx="4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+mj-lt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01</a:t>
            </a:r>
          </a:p>
        </p:txBody>
      </p:sp>
      <p:sp>
        <p:nvSpPr>
          <p:cNvPr id="43" name="文本框 17"/>
          <p:cNvSpPr txBox="1"/>
          <p:nvPr/>
        </p:nvSpPr>
        <p:spPr>
          <a:xfrm>
            <a:off x="3192709" y="2987310"/>
            <a:ext cx="4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+mj-lt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02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355893" y="675429"/>
            <a:ext cx="6103345" cy="0"/>
          </a:xfrm>
          <a:prstGeom prst="line">
            <a:avLst/>
          </a:prstGeom>
          <a:ln w="12700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0"/>
          <p:cNvSpPr txBox="1"/>
          <p:nvPr/>
        </p:nvSpPr>
        <p:spPr>
          <a:xfrm>
            <a:off x="1932269" y="2372779"/>
            <a:ext cx="52794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D4F6A"/>
                </a:solidFill>
                <a:latin typeface="+mj-lt"/>
                <a:ea typeface="等线" panose="02010600030101010101" charset="-122"/>
                <a:cs typeface="阿里巴巴普惠体 R" panose="00020600040101010101" pitchFamily="18" charset="-122"/>
              </a:rPr>
              <a:t>Introduction</a:t>
            </a:r>
          </a:p>
        </p:txBody>
      </p:sp>
      <p:sp>
        <p:nvSpPr>
          <p:cNvPr id="12" name="文本框 10"/>
          <p:cNvSpPr txBox="1"/>
          <p:nvPr/>
        </p:nvSpPr>
        <p:spPr>
          <a:xfrm>
            <a:off x="3495262" y="1154468"/>
            <a:ext cx="215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D4F6A"/>
                </a:solidFill>
                <a:latin typeface="+mj-lt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01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465346" y="2996496"/>
            <a:ext cx="2234565" cy="22225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A72392-9DC1-32BF-0820-982EDBC5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8" y="1417547"/>
            <a:ext cx="2772162" cy="195983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859865-1831-BC57-4FF4-89CFB1FC5FDF}"/>
              </a:ext>
            </a:extLst>
          </p:cNvPr>
          <p:cNvSpPr txBox="1"/>
          <p:nvPr/>
        </p:nvSpPr>
        <p:spPr>
          <a:xfrm>
            <a:off x="652699" y="3366347"/>
            <a:ext cx="2097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  <a:ea typeface="等线" panose="02010600030101010101" charset="-122"/>
              </a:rPr>
              <a:t>Ubuntu</a:t>
            </a:r>
            <a:r>
              <a:rPr lang="en-US" altLang="zh-CN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+mj-lt"/>
                <a:ea typeface="等线" panose="02010600030101010101" charset="-122"/>
              </a:rPr>
              <a:t>22.4.03</a:t>
            </a:r>
            <a:endParaRPr lang="zh-CN" altLang="en-US" sz="2400" dirty="0">
              <a:latin typeface="+mj-lt"/>
              <a:ea typeface="等线" panose="0201060003010101010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45D4B7-7D15-DBB6-46EB-E07870DE6387}"/>
              </a:ext>
            </a:extLst>
          </p:cNvPr>
          <p:cNvSpPr txBox="1"/>
          <p:nvPr/>
        </p:nvSpPr>
        <p:spPr>
          <a:xfrm>
            <a:off x="3723370" y="3366348"/>
            <a:ext cx="1697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>
                <a:latin typeface="+mj-lt"/>
                <a:ea typeface="等线" panose="02010600030101010101" charset="-122"/>
              </a:rPr>
              <a:t>C Language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E08BC1-C9A8-F978-47CE-178C4E914C17}"/>
              </a:ext>
            </a:extLst>
          </p:cNvPr>
          <p:cNvSpPr txBox="1"/>
          <p:nvPr/>
        </p:nvSpPr>
        <p:spPr>
          <a:xfrm>
            <a:off x="6144591" y="3366348"/>
            <a:ext cx="2621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  <a:ea typeface="等线" panose="02010600030101010101" charset="-122"/>
              </a:rPr>
              <a:t>GREENWAVE-GAP8</a:t>
            </a:r>
            <a:endParaRPr lang="zh-CN" altLang="en-US" sz="2400" dirty="0">
              <a:latin typeface="+mj-lt"/>
              <a:ea typeface="等线" panose="02010600030101010101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3726414-5ACF-E2D1-A36B-98F1245A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189" y="1558270"/>
            <a:ext cx="1295622" cy="14288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3B76F42-3AE8-976F-4EB1-D314BEAF6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07" t="7998" r="27619" b="5106"/>
          <a:stretch/>
        </p:blipFill>
        <p:spPr>
          <a:xfrm>
            <a:off x="6144591" y="1269343"/>
            <a:ext cx="2138018" cy="213756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C0A9AB-B326-5416-9EDB-608DDCD7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EE0B8A98-5548-7831-0AD5-9DD72FF78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189" y="431086"/>
            <a:ext cx="51388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3200" dirty="0">
                <a:solidFill>
                  <a:srgbClr val="2D4F6A"/>
                </a:solidFill>
                <a:latin typeface="+mj-lt"/>
                <a:ea typeface="等线" panose="02010600030101010101" charset="-122"/>
                <a:sym typeface="+mn-lt"/>
              </a:rPr>
              <a:t>Environment and Language</a:t>
            </a:r>
          </a:p>
        </p:txBody>
      </p:sp>
    </p:spTree>
    <p:extLst>
      <p:ext uri="{BB962C8B-B14F-4D97-AF65-F5344CB8AC3E}">
        <p14:creationId xmlns:p14="http://schemas.microsoft.com/office/powerpoint/2010/main" val="135246229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882650" y="1216025"/>
            <a:ext cx="4429125" cy="19323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ts val="1500"/>
              </a:lnSpc>
              <a:buClr>
                <a:srgbClr val="2D4F6A"/>
              </a:buClr>
              <a:buFont typeface="Wingdings" panose="05000000000000000000" pitchFamily="2" charset="2"/>
              <a:buNone/>
            </a:pPr>
            <a:endParaRPr sz="200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charset="-122"/>
              <a:ea typeface="等线" panose="02010600030101010101" charset="-122"/>
              <a:cs typeface="阿里巴巴普惠体 R" panose="00020600040101010101" pitchFamily="18" charset="-122"/>
            </a:endParaRPr>
          </a:p>
        </p:txBody>
      </p:sp>
      <p:sp>
        <p:nvSpPr>
          <p:cNvPr id="22" name="TextBox 43"/>
          <p:cNvSpPr>
            <a:spLocks noChangeArrowheads="1"/>
          </p:cNvSpPr>
          <p:nvPr/>
        </p:nvSpPr>
        <p:spPr bwMode="auto">
          <a:xfrm>
            <a:off x="952805" y="523851"/>
            <a:ext cx="186897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3200" dirty="0">
                <a:solidFill>
                  <a:srgbClr val="2D4F6A"/>
                </a:solidFill>
                <a:latin typeface="+mj-lt"/>
                <a:ea typeface="等线" panose="02010600030101010101" charset="-122"/>
                <a:sym typeface="+mn-lt"/>
              </a:rPr>
              <a:t>GAP8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39775" y="1139190"/>
            <a:ext cx="4572000" cy="19316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 sz="2000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1398587" y="1006158"/>
            <a:ext cx="6346825" cy="2236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95101" y="3298964"/>
            <a:ext cx="5353795" cy="14824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ea typeface="等线" panose="02010600030101010101" charset="-122"/>
              </a:rPr>
              <a:t>Structure: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等线" panose="02010600030101010101" charset="-122"/>
              </a:rPr>
              <a:t>Autonomous Peripherals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等线" panose="02010600030101010101" charset="-122"/>
              </a:rPr>
              <a:t>U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ltra-lo</a:t>
            </a:r>
            <a:r>
              <a:rPr lang="en-US" altLang="zh-CN" sz="2400" dirty="0">
                <a:ea typeface="等线" panose="02010600030101010101" charset="-122"/>
              </a:rPr>
              <a:t>w Power Microcontroller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等线" panose="02010600030101010101" charset="-122"/>
              </a:rPr>
              <a:t>Compute Engine</a:t>
            </a:r>
          </a:p>
          <a:p>
            <a:endParaRPr lang="en-US" altLang="zh-CN" sz="2400" dirty="0">
              <a:solidFill>
                <a:srgbClr val="2D4F6A"/>
              </a:solidFill>
              <a:latin typeface="+mj-lt"/>
              <a:ea typeface="等线" panose="02010600030101010101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735209-1461-92B8-D5C8-7CA20A6B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C35FBD-D64C-5300-DBE5-81B0E1740BE2}"/>
              </a:ext>
            </a:extLst>
          </p:cNvPr>
          <p:cNvSpPr txBox="1"/>
          <p:nvPr/>
        </p:nvSpPr>
        <p:spPr>
          <a:xfrm>
            <a:off x="6067425" y="3183105"/>
            <a:ext cx="1709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000" dirty="0"/>
              <a:t>Source: GAP8 – </a:t>
            </a:r>
            <a:r>
              <a:rPr lang="en-GB" altLang="zh-CN" sz="1000" dirty="0" err="1"/>
              <a:t>GreenWaves</a:t>
            </a:r>
            <a:endParaRPr lang="en-GB" altLang="zh-CN" sz="10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882650" y="1216025"/>
            <a:ext cx="4429125" cy="19323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l">
              <a:lnSpc>
                <a:spcPts val="1500"/>
              </a:lnSpc>
              <a:buClr>
                <a:srgbClr val="2D4F6A"/>
              </a:buClr>
              <a:buFont typeface="Wingdings" panose="05000000000000000000" pitchFamily="2" charset="2"/>
              <a:buNone/>
            </a:pPr>
            <a:endParaRPr sz="200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charset="-122"/>
              <a:ea typeface="等线" panose="02010600030101010101" charset="-122"/>
              <a:cs typeface="阿里巴巴普惠体 R" panose="00020600040101010101" pitchFamily="18" charset="-122"/>
            </a:endParaRPr>
          </a:p>
        </p:txBody>
      </p:sp>
      <p:sp>
        <p:nvSpPr>
          <p:cNvPr id="22" name="TextBox 43"/>
          <p:cNvSpPr>
            <a:spLocks noChangeArrowheads="1"/>
          </p:cNvSpPr>
          <p:nvPr/>
        </p:nvSpPr>
        <p:spPr bwMode="auto">
          <a:xfrm>
            <a:off x="951865" y="596900"/>
            <a:ext cx="29266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3200" dirty="0">
                <a:solidFill>
                  <a:srgbClr val="2D4F6A"/>
                </a:solidFill>
                <a:latin typeface="+mj-lt"/>
                <a:ea typeface="等线" panose="02010600030101010101" charset="-122"/>
                <a:sym typeface="+mn-lt"/>
              </a:rPr>
              <a:t>Neural</a:t>
            </a:r>
            <a:r>
              <a:rPr lang="en-US" altLang="zh-CN" sz="2800" dirty="0">
                <a:solidFill>
                  <a:srgbClr val="2D4F6A"/>
                </a:solidFill>
                <a:latin typeface="等线" panose="02010600030101010101" charset="-122"/>
                <a:ea typeface="等线" panose="02010600030101010101" charset="-122"/>
                <a:cs typeface="阿里巴巴普惠体 R" panose="00020600040101010101" pitchFamily="18" charset="-122"/>
                <a:sym typeface="+mn-lt"/>
              </a:rPr>
              <a:t> </a:t>
            </a:r>
            <a:r>
              <a:rPr lang="en-US" altLang="zh-CN" sz="3200" dirty="0">
                <a:solidFill>
                  <a:srgbClr val="2D4F6A"/>
                </a:solidFill>
                <a:latin typeface="+mj-lt"/>
                <a:ea typeface="等线" panose="02010600030101010101" charset="-122"/>
                <a:sym typeface="+mn-lt"/>
              </a:rPr>
              <a:t>Network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82650" y="1878965"/>
            <a:ext cx="6736715" cy="980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000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5553046" y="1028065"/>
            <a:ext cx="2676553" cy="3087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82650" y="1481802"/>
            <a:ext cx="4580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等线" panose="02010600030101010101" charset="-122"/>
              </a:rPr>
              <a:t>Input Layer</a:t>
            </a:r>
            <a:endParaRPr lang="en-US" altLang="zh-CN" sz="2000" b="1" dirty="0">
              <a:ea typeface="等线" panose="02010600030101010101" charset="-122"/>
            </a:endParaRPr>
          </a:p>
          <a:p>
            <a:r>
              <a:rPr lang="en-US" altLang="zh-CN" sz="2000" dirty="0">
                <a:ea typeface="等线" panose="02010600030101010101" charset="-122"/>
              </a:rPr>
              <a:t>Directly process raw input data.</a:t>
            </a:r>
          </a:p>
          <a:p>
            <a:endParaRPr lang="en-US" altLang="zh-CN" sz="2000" dirty="0"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等线" panose="02010600030101010101" charset="-122"/>
              </a:rPr>
              <a:t>Hidden Layer</a:t>
            </a:r>
          </a:p>
          <a:p>
            <a:r>
              <a:rPr lang="en-US" altLang="zh-CN" sz="2000" dirty="0">
                <a:ea typeface="等线" panose="02010600030101010101" charset="-122"/>
              </a:rPr>
              <a:t>Processes data and extracts features.</a:t>
            </a:r>
          </a:p>
          <a:p>
            <a:endParaRPr lang="en-US" altLang="zh-CN" sz="2000" dirty="0"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等线" panose="02010600030101010101" charset="-122"/>
              </a:rPr>
              <a:t>Output Layer</a:t>
            </a:r>
          </a:p>
          <a:p>
            <a:r>
              <a:rPr lang="en-US" altLang="zh-CN" sz="2000" dirty="0">
                <a:ea typeface="等线" panose="02010600030101010101" charset="-122"/>
              </a:rPr>
              <a:t>Provides the final output of the network.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624C83-AE5C-9221-F17A-9B2CDE7F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2E5B22-E3DA-EF96-2FE5-B6BC58A0CA1C}"/>
              </a:ext>
            </a:extLst>
          </p:cNvPr>
          <p:cNvSpPr txBox="1"/>
          <p:nvPr/>
        </p:nvSpPr>
        <p:spPr>
          <a:xfrm>
            <a:off x="7357993" y="4113126"/>
            <a:ext cx="1532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Source: Wikipedia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2457757" y="2571534"/>
            <a:ext cx="422848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D4F6A"/>
                </a:solidFill>
                <a:latin typeface="+mj-lt"/>
                <a:ea typeface="等线" panose="02010600030101010101" charset="-122"/>
                <a:cs typeface="阿里巴巴普惠体 R" panose="00020600040101010101" pitchFamily="18" charset="-122"/>
                <a:sym typeface="+mn-ea"/>
              </a:rPr>
              <a:t>Realization</a:t>
            </a:r>
          </a:p>
        </p:txBody>
      </p:sp>
      <p:sp>
        <p:nvSpPr>
          <p:cNvPr id="17" name="文本框 10"/>
          <p:cNvSpPr txBox="1"/>
          <p:nvPr/>
        </p:nvSpPr>
        <p:spPr>
          <a:xfrm>
            <a:off x="3493992" y="1371205"/>
            <a:ext cx="215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D4F6A"/>
                </a:solidFill>
                <a:latin typeface="+mj-lt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02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3493992" y="3155099"/>
            <a:ext cx="2148205" cy="2159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1118" y="439807"/>
            <a:ext cx="5883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D4F6A"/>
                </a:solidFill>
                <a:latin typeface="+mj-lt"/>
                <a:ea typeface="等线" panose="02010600030101010101" charset="-122"/>
              </a:rPr>
              <a:t>1. Realize a simple neural network</a:t>
            </a:r>
          </a:p>
        </p:txBody>
      </p:sp>
      <p:pic>
        <p:nvPicPr>
          <p:cNvPr id="104" name="图片 103"/>
          <p:cNvPicPr/>
          <p:nvPr/>
        </p:nvPicPr>
        <p:blipFill rotWithShape="1">
          <a:blip r:embed="rId3"/>
          <a:srcRect t="8645" r="9327" b="8204"/>
          <a:stretch/>
        </p:blipFill>
        <p:spPr>
          <a:xfrm>
            <a:off x="1276143" y="2326380"/>
            <a:ext cx="5912264" cy="923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30275" y="1047966"/>
            <a:ext cx="7025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ea typeface="等线" panose="02010600030101010101" charset="-122"/>
              </a:rPr>
              <a:t>Objective:</a:t>
            </a:r>
          </a:p>
          <a:p>
            <a:r>
              <a:rPr lang="en-US" altLang="zh-CN" sz="1800" dirty="0">
                <a:ea typeface="等线" panose="02010600030101010101" charset="-122"/>
              </a:rPr>
              <a:t>	Implement the</a:t>
            </a:r>
            <a:r>
              <a:rPr lang="zh-CN" altLang="en-US" sz="1800" dirty="0">
                <a:ea typeface="等线" panose="02010600030101010101" charset="-122"/>
              </a:rPr>
              <a:t> simple neural network </a:t>
            </a:r>
            <a:r>
              <a:rPr lang="en-US" altLang="zh-CN" sz="1800" dirty="0">
                <a:ea typeface="等线" panose="02010600030101010101" charset="-122"/>
              </a:rPr>
              <a:t>running</a:t>
            </a:r>
            <a:r>
              <a:rPr lang="zh-CN" altLang="en-US" sz="1800" dirty="0">
                <a:ea typeface="等线" panose="02010600030101010101" charset="-122"/>
              </a:rPr>
              <a:t> in C</a:t>
            </a:r>
            <a:r>
              <a:rPr lang="en-US" altLang="zh-CN" sz="1800" dirty="0">
                <a:ea typeface="等线" panose="02010600030101010101" charset="-122"/>
              </a:rPr>
              <a:t>.</a:t>
            </a:r>
          </a:p>
          <a:p>
            <a:r>
              <a:rPr lang="zh-CN" altLang="en-US" sz="1800" dirty="0">
                <a:ea typeface="等线" panose="02010600030101010101" charset="-122"/>
              </a:rPr>
              <a:t> </a:t>
            </a:r>
            <a:endParaRPr lang="en-US" altLang="zh-CN" sz="1800" dirty="0">
              <a:ea typeface="等线" panose="02010600030101010101" charset="-122"/>
            </a:endParaRPr>
          </a:p>
          <a:p>
            <a:r>
              <a:rPr lang="en-US" altLang="zh-CN" sz="1800" b="1" dirty="0">
                <a:ea typeface="等线" panose="02010600030101010101" charset="-122"/>
              </a:rPr>
              <a:t>R</a:t>
            </a:r>
            <a:r>
              <a:rPr lang="zh-CN" altLang="en-US" sz="1800" b="1" dirty="0">
                <a:ea typeface="等线" panose="02010600030101010101" charset="-122"/>
              </a:rPr>
              <a:t>esults : </a:t>
            </a:r>
            <a:r>
              <a:rPr lang="en-US" altLang="zh-CN" sz="1800" dirty="0">
                <a:ea typeface="等线" panose="02010600030101010101" charset="-122"/>
              </a:rPr>
              <a:t>The program runs successfully(as shown in the picture). </a:t>
            </a:r>
          </a:p>
          <a:p>
            <a:endParaRPr lang="zh-CN" altLang="en-US" sz="1800" b="1" dirty="0">
              <a:ea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0275" y="3403611"/>
            <a:ext cx="660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ea typeface="等线" panose="02010600030101010101" charset="-122"/>
              </a:rPr>
              <a:t>Analysis: </a:t>
            </a:r>
          </a:p>
          <a:p>
            <a:pPr lvl="1"/>
            <a:r>
              <a:rPr lang="en-US" altLang="zh-CN" sz="1800" dirty="0">
                <a:ea typeface="等线" panose="02010600030101010101" charset="-122"/>
              </a:rPr>
              <a:t>T</a:t>
            </a:r>
            <a:r>
              <a:rPr lang="zh-CN" altLang="en-US" sz="1800" dirty="0">
                <a:ea typeface="等线" panose="02010600030101010101" charset="-122"/>
              </a:rPr>
              <a:t>he predicted value is quite close to the target value, indicat</a:t>
            </a:r>
            <a:r>
              <a:rPr lang="en-US" altLang="zh-CN" sz="1800" dirty="0" err="1">
                <a:ea typeface="等线" panose="02010600030101010101" charset="-122"/>
              </a:rPr>
              <a:t>ing</a:t>
            </a:r>
            <a:r>
              <a:rPr lang="zh-CN" altLang="en-US" sz="1800" dirty="0">
                <a:ea typeface="等线" panose="02010600030101010101" charset="-122"/>
              </a:rPr>
              <a:t> the training process is successful</a:t>
            </a:r>
            <a:r>
              <a:rPr lang="en-US" altLang="zh-CN" sz="1800" dirty="0">
                <a:ea typeface="等线" panose="02010600030101010101" charset="-122"/>
              </a:rPr>
              <a:t>.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F645B0-81F5-CFD9-E235-2DFE94E7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765" y="455295"/>
            <a:ext cx="7546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D4F6A"/>
                </a:solidFill>
                <a:latin typeface="+mj-lt"/>
                <a:ea typeface="等线" panose="02010600030101010101" charset="-122"/>
              </a:rPr>
              <a:t>2. Implement the neural network on GAP8 </a:t>
            </a:r>
          </a:p>
        </p:txBody>
      </p:sp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5636591" y="1040070"/>
            <a:ext cx="3114978" cy="3527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36F3A3-7386-03C7-E733-14B2C294F486}"/>
              </a:ext>
            </a:extLst>
          </p:cNvPr>
          <p:cNvSpPr txBox="1"/>
          <p:nvPr/>
        </p:nvSpPr>
        <p:spPr>
          <a:xfrm>
            <a:off x="532765" y="1417588"/>
            <a:ext cx="51038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ea typeface="等线" panose="02010600030101010101" charset="-122"/>
              </a:rPr>
              <a:t>Objective:</a:t>
            </a:r>
          </a:p>
          <a:p>
            <a:pPr lvl="1"/>
            <a:r>
              <a:rPr lang="en-US" altLang="zh-CN" sz="1800" dirty="0">
                <a:ea typeface="等线" panose="02010600030101010101" charset="-122"/>
              </a:rPr>
              <a:t>Deploy the neural network on the GAP8.</a:t>
            </a:r>
          </a:p>
          <a:p>
            <a:r>
              <a:rPr lang="zh-CN" altLang="en-US" sz="1800" dirty="0">
                <a:ea typeface="等线" panose="02010600030101010101" charset="-122"/>
              </a:rPr>
              <a:t> </a:t>
            </a:r>
            <a:endParaRPr lang="en-US" altLang="zh-CN" sz="1800" dirty="0">
              <a:ea typeface="等线" panose="02010600030101010101" charset="-122"/>
            </a:endParaRPr>
          </a:p>
          <a:p>
            <a:r>
              <a:rPr lang="en-US" altLang="zh-CN" sz="1800" b="1" dirty="0">
                <a:ea typeface="等线" panose="02010600030101010101" charset="-122"/>
              </a:rPr>
              <a:t>R</a:t>
            </a:r>
            <a:r>
              <a:rPr lang="zh-CN" altLang="en-US" sz="1800" b="1" dirty="0">
                <a:ea typeface="等线" panose="02010600030101010101" charset="-122"/>
              </a:rPr>
              <a:t>esults : </a:t>
            </a:r>
            <a:endParaRPr lang="en-US" altLang="zh-CN" sz="1800" b="1" dirty="0">
              <a:ea typeface="等线" panose="02010600030101010101" charset="-122"/>
            </a:endParaRPr>
          </a:p>
          <a:p>
            <a:pPr lvl="1"/>
            <a:r>
              <a:rPr lang="en-US" altLang="zh-CN" sz="1800" dirty="0">
                <a:ea typeface="等线" panose="02010600030101010101" charset="-122"/>
              </a:rPr>
              <a:t>The program runs successfully</a:t>
            </a:r>
          </a:p>
          <a:p>
            <a:pPr lvl="1"/>
            <a:r>
              <a:rPr lang="en-US" altLang="zh-CN" sz="1800" dirty="0">
                <a:ea typeface="等线" panose="02010600030101010101" charset="-122"/>
              </a:rPr>
              <a:t>(as shown in the picture). </a:t>
            </a:r>
          </a:p>
          <a:p>
            <a:pPr lvl="1"/>
            <a:endParaRPr lang="en-US" altLang="zh-CN" sz="1800" dirty="0">
              <a:ea typeface="等线" panose="02010600030101010101" charset="-122"/>
            </a:endParaRPr>
          </a:p>
          <a:p>
            <a:r>
              <a:rPr lang="en-US" altLang="zh-CN" sz="1800" b="1" dirty="0">
                <a:ea typeface="等线" panose="02010600030101010101" charset="-122"/>
              </a:rPr>
              <a:t>Analysis: </a:t>
            </a:r>
          </a:p>
          <a:p>
            <a:pPr lvl="1"/>
            <a:r>
              <a:rPr lang="en-US" altLang="zh-CN" sz="1800" dirty="0">
                <a:ea typeface="等线" panose="02010600030101010101" charset="-122"/>
              </a:rPr>
              <a:t>Neural network produce predictions close to the target value </a:t>
            </a:r>
            <a:r>
              <a:rPr lang="zh-CN" altLang="en-US" sz="1800" dirty="0">
                <a:ea typeface="等线" panose="02010600030101010101" charset="-122"/>
              </a:rPr>
              <a:t>→</a:t>
            </a:r>
            <a:r>
              <a:rPr lang="en-US" altLang="zh-CN" sz="1800" dirty="0">
                <a:ea typeface="等线" panose="02010600030101010101" charset="-122"/>
              </a:rPr>
              <a:t> the learning process is effective. </a:t>
            </a:r>
            <a:endParaRPr lang="zh-CN" altLang="en-US" sz="1800" dirty="0">
              <a:ea typeface="等线" panose="02010600030101010101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2D6894-46E9-FB06-7394-F98C5770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SwiaGRpZCI6IjZmMDZjOGZhYmUxZTQ5NWIyYTVhNWQ5YzNjMDlmYzFhIiwidXNlckNvdW50Ijox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oc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">
      <a:majorFont>
        <a:latin typeface="Calibri"/>
        <a:ea typeface="楷体"/>
        <a:cs typeface=""/>
      </a:majorFont>
      <a:minorFont>
        <a:latin typeface="Calibri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">
      <a:majorFont>
        <a:latin typeface="Calibri"/>
        <a:ea typeface="楷体"/>
        <a:cs typeface=""/>
      </a:majorFont>
      <a:minorFont>
        <a:latin typeface="Calibri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">
      <a:majorFont>
        <a:latin typeface="Calibri"/>
        <a:ea typeface="楷体"/>
        <a:cs typeface=""/>
      </a:majorFont>
      <a:minorFont>
        <a:latin typeface="Calibri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4C57AABDD3FE4C8D0F610AC9A6F681" ma:contentTypeVersion="7" ma:contentTypeDescription="Crée un document." ma:contentTypeScope="" ma:versionID="721c5a4e945ce04e110e0b7d95c4eb64">
  <xsd:schema xmlns:xsd="http://www.w3.org/2001/XMLSchema" xmlns:xs="http://www.w3.org/2001/XMLSchema" xmlns:p="http://schemas.microsoft.com/office/2006/metadata/properties" xmlns:ns3="2e1f90f2-a85f-42a7-9fae-f36b87f55cf8" xmlns:ns4="1a430a87-97d8-4638-ba74-2103fd9e5490" targetNamespace="http://schemas.microsoft.com/office/2006/metadata/properties" ma:root="true" ma:fieldsID="85df1f7797850902574a15fd42bcd725" ns3:_="" ns4:_="">
    <xsd:import namespace="2e1f90f2-a85f-42a7-9fae-f36b87f55cf8"/>
    <xsd:import namespace="1a430a87-97d8-4638-ba74-2103fd9e549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f90f2-a85f-42a7-9fae-f36b87f55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30a87-97d8-4638-ba74-2103fd9e549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e1f90f2-a85f-42a7-9fae-f36b87f55cf8" xsi:nil="true"/>
  </documentManagement>
</p:properties>
</file>

<file path=customXml/itemProps1.xml><?xml version="1.0" encoding="utf-8"?>
<ds:datastoreItem xmlns:ds="http://schemas.openxmlformats.org/officeDocument/2006/customXml" ds:itemID="{51CC3973-A432-4E28-A77A-E9559C2BEE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1f90f2-a85f-42a7-9fae-f36b87f55cf8"/>
    <ds:schemaRef ds:uri="1a430a87-97d8-4638-ba74-2103fd9e54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1A11EC-CADB-49BA-99E2-34897508CF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4121F9-26D4-47EE-9409-4E3B44DA5B8B}">
  <ds:schemaRefs>
    <ds:schemaRef ds:uri="2e1f90f2-a85f-42a7-9fae-f36b87f55cf8"/>
    <ds:schemaRef ds:uri="http://www.w3.org/XML/1998/namespace"/>
    <ds:schemaRef ds:uri="http://schemas.microsoft.com/office/2006/documentManagement/types"/>
    <ds:schemaRef ds:uri="1a430a87-97d8-4638-ba74-2103fd9e5490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594</Words>
  <Application>Microsoft Office PowerPoint</Application>
  <PresentationFormat>全屏显示(16:9)</PresentationFormat>
  <Paragraphs>141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Calibri</vt:lpstr>
      <vt:lpstr>Arial</vt:lpstr>
      <vt:lpstr>Wingdings</vt:lpstr>
      <vt:lpstr>等线</vt:lpstr>
      <vt:lpstr>docer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qzuser;</dc:title>
  <dc:creator>qzuser</dc:creator>
  <cp:keywords>qzuser</cp:keywords>
  <dc:description>qzuser</dc:description>
  <cp:lastModifiedBy>Xiaofan GUO</cp:lastModifiedBy>
  <cp:revision>189</cp:revision>
  <dcterms:created xsi:type="dcterms:W3CDTF">2016-05-20T12:59:00Z</dcterms:created>
  <dcterms:modified xsi:type="dcterms:W3CDTF">2023-12-18T02:08:21Z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5B163FDD33B74E7F904D51CFE730CDAD_11</vt:lpwstr>
  </property>
  <property fmtid="{D5CDD505-2E9C-101B-9397-08002B2CF9AE}" pid="4" name="KSOTemplateUUID">
    <vt:lpwstr>v1.0_mb_yjCJurvw0tAruOn4UOVMmQ==</vt:lpwstr>
  </property>
  <property fmtid="{D5CDD505-2E9C-101B-9397-08002B2CF9AE}" pid="5" name="ContentTypeId">
    <vt:lpwstr>0x0101001B4C57AABDD3FE4C8D0F610AC9A6F681</vt:lpwstr>
  </property>
</Properties>
</file>